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8" r:id="rId6"/>
    <p:sldId id="267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82" r:id="rId17"/>
    <p:sldId id="283" r:id="rId18"/>
    <p:sldId id="279" r:id="rId19"/>
    <p:sldId id="28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B20B-9649-4914-BEBA-43BCDEA9482D}" type="datetimeFigureOut">
              <a:rPr lang="ru-RU"/>
              <a:pPr>
                <a:defRPr/>
              </a:pPr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FAA55-93A6-4CCD-B515-6C83418DF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6EB91-60AB-46A7-A46C-A7A86CF20D29}" type="datetimeFigureOut">
              <a:rPr lang="ru-RU"/>
              <a:pPr>
                <a:defRPr/>
              </a:pPr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ABF8-6197-4115-AEAE-C02795556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B458-E43D-47FE-97B0-CD1450260011}" type="datetimeFigureOut">
              <a:rPr lang="ru-RU"/>
              <a:pPr>
                <a:defRPr/>
              </a:pPr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BE4A-A843-48BA-B8FD-5DDCADB2F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6081-91D1-4279-BCF6-95C39112B19E}" type="datetimeFigureOut">
              <a:rPr lang="ru-RU"/>
              <a:pPr>
                <a:defRPr/>
              </a:pPr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D07E-A2A6-401F-8984-DE33E73E7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CD355-8FD9-481D-8922-DC9ADAFF4A58}" type="datetimeFigureOut">
              <a:rPr lang="ru-RU"/>
              <a:pPr>
                <a:defRPr/>
              </a:pPr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0B2A-6FD0-4336-A24E-A6E75B77C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CCBB-D691-416F-A3C2-E676F95A2ACE}" type="datetimeFigureOut">
              <a:rPr lang="ru-RU"/>
              <a:pPr>
                <a:defRPr/>
              </a:pPr>
              <a:t>16.05.2019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46F8-AAF6-426F-9AA6-0B8A3C5F9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ED28-AD88-4418-B3F4-9971B7FDE814}" type="datetimeFigureOut">
              <a:rPr lang="ru-RU"/>
              <a:pPr>
                <a:defRPr/>
              </a:pPr>
              <a:t>16.05.2019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E210C-D659-40D9-9A34-7903ABBF6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7F45-F540-47B7-AB0F-331FE2E9BF65}" type="datetimeFigureOut">
              <a:rPr lang="ru-RU"/>
              <a:pPr>
                <a:defRPr/>
              </a:pPr>
              <a:t>16.05.2019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EEB2-5E56-4828-A733-1B8FFC241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EEBE-EFCA-4D07-938A-988FA7AD0C3F}" type="datetimeFigureOut">
              <a:rPr lang="ru-RU"/>
              <a:pPr>
                <a:defRPr/>
              </a:pPr>
              <a:t>16.05.2019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C932-7BEB-4063-B71D-CA1E5357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BD8B2-DE07-411E-A04B-8C012179549A}" type="datetimeFigureOut">
              <a:rPr lang="ru-RU"/>
              <a:pPr>
                <a:defRPr/>
              </a:pPr>
              <a:t>16.05.2019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9F181-668A-4747-8EFA-81135E335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A841-9700-443C-BC04-E302DFFFDFE2}" type="datetimeFigureOut">
              <a:rPr lang="ru-RU"/>
              <a:pPr>
                <a:defRPr/>
              </a:pPr>
              <a:t>16.05.2019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0161-6AD8-4178-B671-E2BE5B52F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9327B1-99FE-4633-8496-234B53F71B34}" type="datetimeFigureOut">
              <a:rPr lang="ru-RU"/>
              <a:pPr>
                <a:defRPr/>
              </a:pPr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4C9F1A-7E6F-4C51-9F6A-8988A4030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39750" y="1268413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Arial" charset="0"/>
              </a:rPr>
              <a:t>Консультация для родителей</a:t>
            </a:r>
            <a:br>
              <a:rPr lang="ru-RU" sz="2800" b="1" dirty="0" smtClean="0">
                <a:latin typeface="Arial" charset="0"/>
              </a:rPr>
            </a:br>
            <a:r>
              <a:rPr lang="ru-RU" sz="2800" b="1" dirty="0" smtClean="0">
                <a:latin typeface="Arial" charset="0"/>
              </a:rPr>
              <a:t>на тему: « </a:t>
            </a:r>
            <a:r>
              <a:rPr lang="ru-RU" sz="2800" b="1" dirty="0" err="1" smtClean="0">
                <a:latin typeface="Arial" charset="0"/>
              </a:rPr>
              <a:t>Гендерное</a:t>
            </a:r>
            <a:r>
              <a:rPr lang="ru-RU" sz="2800" b="1" dirty="0" smtClean="0">
                <a:latin typeface="Arial" charset="0"/>
              </a:rPr>
              <a:t> воспитания».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 smtClean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4214819"/>
            <a:ext cx="4071938" cy="1285884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953735"/>
                </a:solidFill>
              </a:rPr>
              <a:t>воспитатель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953735"/>
                </a:solidFill>
                <a:latin typeface="Arial" charset="0"/>
              </a:rPr>
              <a:t>Киселева Г.Н.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57188" y="285750"/>
            <a:ext cx="8286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53735"/>
                </a:solidFill>
              </a:rPr>
              <a:t>ГБ</a:t>
            </a:r>
            <a:r>
              <a:rPr lang="ru-RU" sz="2400" b="1">
                <a:solidFill>
                  <a:srgbClr val="953735"/>
                </a:solidFill>
                <a:latin typeface="Calibri" pitchFamily="34" charset="0"/>
              </a:rPr>
              <a:t>ДОУ детский сад № </a:t>
            </a:r>
            <a:r>
              <a:rPr lang="ru-RU" sz="2400" b="1">
                <a:solidFill>
                  <a:srgbClr val="953735"/>
                </a:solidFill>
              </a:rPr>
              <a:t>4</a:t>
            </a:r>
            <a:r>
              <a:rPr lang="ru-RU" sz="2400" b="1">
                <a:solidFill>
                  <a:srgbClr val="953735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953735"/>
                </a:solidFill>
              </a:rPr>
              <a:t>Приморского района </a:t>
            </a:r>
            <a:r>
              <a:rPr lang="ru-RU" sz="2400" b="1">
                <a:solidFill>
                  <a:srgbClr val="953735"/>
                </a:solidFill>
                <a:latin typeface="Calibri" pitchFamily="34" charset="0"/>
              </a:rPr>
              <a:t>Санкт-Петербурга</a:t>
            </a:r>
          </a:p>
        </p:txBody>
      </p:sp>
      <p:pic>
        <p:nvPicPr>
          <p:cNvPr id="13317" name="Picture 5" descr="C:\Users\александр\AppData\Local\Temp\Rar$DI89.040\f1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6021388"/>
            <a:ext cx="600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C:\Users\александр\AppData\Local\Temp\Rar$DI89.040\f1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6092825"/>
            <a:ext cx="600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892968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01638" algn="just">
              <a:defRPr/>
            </a:pPr>
            <a:r>
              <a:rPr lang="ru-RU" sz="2800" b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Действия взрослых: </a:t>
            </a:r>
          </a:p>
          <a:p>
            <a:pPr indent="401638" algn="just" eaLnBrk="0" hangingPunct="0"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Беседуя с детьми об отличиях мальчиков и девочек, подводить к мысли о том, что главной отличительной характеристикой является поведение. Поощрять в девочках женственные черты, в мальчиках - мужественные. </a:t>
            </a:r>
          </a:p>
          <a:p>
            <a:pPr indent="401638" algn="just" eaLnBrk="0" hangingPunct="0"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Беседовать о том, чем взрослые отличаются от детей, какими будут дети, когда вырастут. Отвечать на детские вопросы, связанные с различием полов, рождением ребенка (доступно в соответствии с возрастом ребенка). Понимать, что сексуальные игры детей являются закономерными: они служат для удовлетворения представлений о половых различиях и для правильного становления половой роли. Реакция взрослых должна быть обязательной, но правильной, спокойной и недопустимы возмущения и наказания, строгий запрет.</a:t>
            </a:r>
          </a:p>
        </p:txBody>
      </p:sp>
      <p:pic>
        <p:nvPicPr>
          <p:cNvPr id="22533" name="Picture 2" descr="C:\Users\александр\Desktop\babochka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0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8858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Своеобразие игровой деятельности </a:t>
            </a:r>
          </a:p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девочек и мальчиков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1000125"/>
          <a:ext cx="8568952" cy="566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710363">
                <a:tc>
                  <a:txBody>
                    <a:bodyPr/>
                    <a:lstStyle/>
                    <a:p>
                      <a:r>
                        <a:rPr lang="ru-RU" dirty="0" smtClean="0"/>
                        <a:t>ДЕВОЧКИ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МАЛЬЧИКИ</a:t>
                      </a:r>
                      <a:endParaRPr lang="ru-RU" dirty="0"/>
                    </a:p>
                  </a:txBody>
                  <a:tcPr/>
                </a:tc>
              </a:tr>
              <a:tr h="1226104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 прослеживается игра в куклы, дочки-матери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возникает и закрепляется интерес к оружию, машинам, спорту</a:t>
                      </a:r>
                      <a:endParaRPr lang="ru-RU" sz="2000" dirty="0"/>
                    </a:p>
                  </a:txBody>
                  <a:tcPr/>
                </a:tc>
              </a:tr>
              <a:tr h="1224019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используют игрушки по их прямому назначению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могут находить одному и тому же предмету разнообразное применение</a:t>
                      </a:r>
                      <a:endParaRPr lang="ru-RU" sz="2000" dirty="0"/>
                    </a:p>
                  </a:txBody>
                  <a:tcPr/>
                </a:tc>
              </a:tr>
              <a:tr h="1475745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интересует человек и то, что его окружает (одежда, предметы быта, украшения)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обеспечения жизни (как устроено, что с этим можно сделать).</a:t>
                      </a:r>
                      <a:endParaRPr lang="ru-RU" sz="2000" dirty="0"/>
                    </a:p>
                  </a:txBody>
                  <a:tcPr/>
                </a:tc>
              </a:tr>
              <a:tr h="1033022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игры достаточно ограниченного пространства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занимают всю территорию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577" name="Рисунок 6" descr="f1588e4961c856e3e144e81d0930bc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836613"/>
            <a:ext cx="6635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7" descr="C:\Users\александр\Desktop\81503998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836613"/>
            <a:ext cx="70008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285750" y="0"/>
            <a:ext cx="828675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indent="449263" algn="just"/>
            <a:r>
              <a:rPr lang="ru-RU" sz="3600">
                <a:latin typeface="Times New Roman" pitchFamily="18" charset="0"/>
                <a:cs typeface="Times New Roman" pitchFamily="18" charset="0"/>
              </a:rPr>
              <a:t>Прежде всего,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игре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дети учатся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общению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друг с другом, умение устанавливать со сверстниками определенные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взаимоотношения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. Младшие дошкольники еще не умеют по-настоящему общаться со сверстниками. Постепенно общение между детьми становится более интенсивным и продуктивным.</a:t>
            </a: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285750" y="214313"/>
            <a:ext cx="864393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Для того чтобы игровые методы работали, необходимо помнить, что в их основу должна быть положена не всякая игра, а 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сюжетно-ролевая.</a:t>
            </a:r>
          </a:p>
          <a:p>
            <a:pPr indent="449263" algn="just"/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Н.Я Михайленко и Н.А. Коротковой</a:t>
            </a:r>
          </a:p>
          <a:p>
            <a:pPr indent="449263" algn="just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с 2-х до 4х лет - в игре преобладают игровые действия (покормить, покатать, уложить спать и т.д.) с реальными предметами-заместителями;</a:t>
            </a:r>
          </a:p>
          <a:p>
            <a:pPr indent="449263" algn="just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с 4-х до 5 лет - в игре появляется роль, ролевое поведение;</a:t>
            </a:r>
          </a:p>
          <a:p>
            <a:pPr indent="449263" algn="just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с 5 до 7 лет - игровая деятельность строится на сюжетосложении.</a:t>
            </a:r>
          </a:p>
        </p:txBody>
      </p:sp>
      <p:pic>
        <p:nvPicPr>
          <p:cNvPr id="25605" name="Picture 1" descr="C:\Users\александр\Desktop\Документы Оленьки\оформление\animal\df6eb5a16f2dca616eea7c5fc527e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33938"/>
            <a:ext cx="154781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214313" y="285750"/>
            <a:ext cx="87153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12725"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Роль воспитателя состоит в том, что он ежедневно участвует в играх детей. При этом он руководит, как играми, в которых участвуют по желанию все дети, так и дифференцированно играет с девочками и мальчиками.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 rot="10800000" flipV="1">
            <a:off x="0" y="2684463"/>
            <a:ext cx="8929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12725"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Далеко не все игры для девочек и для мальчиков подчеркивают гендерное различие детей.</a:t>
            </a:r>
          </a:p>
          <a:p>
            <a:pPr indent="212725" algn="just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Многие игры для детей-девочек могут нравиться и мальчикам, и наоборот. </a:t>
            </a:r>
          </a:p>
        </p:txBody>
      </p:sp>
      <p:pic>
        <p:nvPicPr>
          <p:cNvPr id="26630" name="Picture 1" descr="C:\Users\александр\Desktop\Документы Оленьки\оформление\animal\df6eb5a16f2dca616eea7c5fc527e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22116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0" y="1412875"/>
            <a:ext cx="8715375" cy="3671888"/>
          </a:xfrm>
        </p:spPr>
        <p:txBody>
          <a:bodyPr/>
          <a:lstStyle/>
          <a:p>
            <a:pPr algn="l" eaLnBrk="1" hangingPunct="1">
              <a:lnSpc>
                <a:spcPct val="200000"/>
              </a:lnSpc>
            </a:pPr>
            <a:r>
              <a:rPr lang="ru-RU" sz="2400" b="1" i="1" smtClean="0"/>
              <a:t>               Игры бродилки</a:t>
            </a:r>
            <a:br>
              <a:rPr lang="ru-RU" sz="2400" b="1" i="1" smtClean="0"/>
            </a:br>
            <a:r>
              <a:rPr lang="ru-RU" sz="2400" b="1" i="1" smtClean="0"/>
              <a:t>                             Игры с любимыми персонажами</a:t>
            </a:r>
            <a:br>
              <a:rPr lang="ru-RU" sz="2400" b="1" i="1" smtClean="0"/>
            </a:br>
            <a:r>
              <a:rPr lang="ru-RU" sz="2400" b="1" i="1" smtClean="0"/>
              <a:t>                                           Математические игры, игры с цифрами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323850" y="404813"/>
            <a:ext cx="8501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несколько игровых жанров, которые обычно нравятся и мальчишкам, и девчонкам.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1484313"/>
            <a:ext cx="6913562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j-lt"/>
                <a:ea typeface="+mj-ea"/>
                <a:cs typeface="+mj-cs"/>
              </a:rPr>
              <a:t>Игры приключения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268538" y="1341438"/>
            <a:ext cx="503237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411413" y="1484313"/>
            <a:ext cx="1008062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420269" y="2205832"/>
            <a:ext cx="180022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148263" y="2420937"/>
            <a:ext cx="2592388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357188" y="0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мальчики отличаются от девочек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476250"/>
          <a:ext cx="8964488" cy="632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/>
                <a:gridCol w="4482244"/>
              </a:tblGrid>
              <a:tr h="493186">
                <a:tc>
                  <a:txBody>
                    <a:bodyPr/>
                    <a:lstStyle/>
                    <a:p>
                      <a:r>
                        <a:rPr lang="ru-RU" dirty="0" smtClean="0"/>
                        <a:t>мальчики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девочки</a:t>
                      </a:r>
                      <a:endParaRPr lang="ru-RU" dirty="0"/>
                    </a:p>
                  </a:txBody>
                  <a:tcPr/>
                </a:tc>
              </a:tr>
              <a:tr h="7170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Одеваясь, мальчики сначала наденут верх, потом низ.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Девочки, обычно</a:t>
                      </a:r>
                      <a:r>
                        <a:rPr lang="ru-RU" baseline="0" dirty="0" smtClean="0">
                          <a:latin typeface="Arial" charset="0"/>
                          <a:cs typeface="Arial" charset="0"/>
                        </a:rPr>
                        <a:t> наоборот,</a:t>
                      </a:r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 сначала наденут низ, потом верх. </a:t>
                      </a:r>
                      <a:endParaRPr lang="ru-RU" dirty="0"/>
                    </a:p>
                  </a:txBody>
                  <a:tcPr/>
                </a:tc>
              </a:tr>
              <a:tr h="10244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Мальчики снимают футболку, ухватив её на спине рукой и перетянув через голову.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Девочки, раздеваясь, снимают блузку двумя руками, потянув наверх.</a:t>
                      </a:r>
                      <a:endParaRPr lang="ru-RU" dirty="0"/>
                    </a:p>
                  </a:txBody>
                  <a:tcPr/>
                </a:tc>
              </a:tr>
              <a:tr h="7170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Зевая, мальчики прикрывают рот кулаком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девочки - ладонью.</a:t>
                      </a:r>
                      <a:endParaRPr lang="ru-RU" dirty="0"/>
                    </a:p>
                  </a:txBody>
                  <a:tcPr/>
                </a:tc>
              </a:tr>
              <a:tr h="10244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Оборачиваясь на зов мальчики поворачивают корпус, потому что шея у них не такая гибкая.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Девочки поворачивают только голову.</a:t>
                      </a:r>
                      <a:endParaRPr lang="ru-RU" dirty="0"/>
                    </a:p>
                  </a:txBody>
                  <a:tcPr/>
                </a:tc>
              </a:tr>
              <a:tr h="7170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У мальчиков в дыхании задействованы мышцы брюшного пресса.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Девочки дышат грудью</a:t>
                      </a:r>
                      <a:endParaRPr lang="ru-RU" dirty="0"/>
                    </a:p>
                  </a:txBody>
                  <a:tcPr/>
                </a:tc>
              </a:tr>
              <a:tr h="717095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Задумываясь, мальчики почёсывают подбородок и шею.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Задумываясь, девочки наматывают прядь волос на палец.</a:t>
                      </a:r>
                      <a:endParaRPr lang="ru-RU" dirty="0"/>
                    </a:p>
                  </a:txBody>
                  <a:tcPr/>
                </a:tc>
              </a:tr>
              <a:tr h="717095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Поправляя причёску, мальчики проводят рукой по волосам, приглаживая их.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Поправляя причёску, девочки  взбивают волосы пальцами, распушая их.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706" name="Picture 2" descr="C:\Users\александр\Desktop\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720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7" name="Picture 3" descr="C:\Users\александр\Desktop\Документы Оленьки\оформление\animal\6742500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0"/>
            <a:ext cx="6604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357188" y="115888"/>
            <a:ext cx="850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мальчики отличаются от девочек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549275"/>
          <a:ext cx="8964488" cy="6211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/>
                <a:gridCol w="4482244"/>
              </a:tblGrid>
              <a:tr h="468192">
                <a:tc>
                  <a:txBody>
                    <a:bodyPr/>
                    <a:lstStyle/>
                    <a:p>
                      <a:r>
                        <a:rPr lang="ru-RU" dirty="0" smtClean="0"/>
                        <a:t>мальчики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девочки</a:t>
                      </a:r>
                      <a:endParaRPr lang="ru-RU" dirty="0"/>
                    </a:p>
                  </a:txBody>
                  <a:tcPr/>
                </a:tc>
              </a:tr>
              <a:tr h="82795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Поднимаясь (спускаясь) с горы мальчики просто шире расставляют ноги.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Девочки же стараются подниматься (спускаться)  боком. </a:t>
                      </a:r>
                      <a:endParaRPr lang="ru-RU" dirty="0"/>
                    </a:p>
                  </a:txBody>
                  <a:tcPr/>
                </a:tc>
              </a:tr>
              <a:tr h="77764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Рассматривая свои пятки, мальчики поднимают ногу и смотрят на неё спереди.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Рассматривая свои пятки, девочки оборачиваются за спину. </a:t>
                      </a:r>
                      <a:endParaRPr lang="ru-RU" dirty="0"/>
                    </a:p>
                  </a:txBody>
                  <a:tcPr/>
                </a:tc>
              </a:tr>
              <a:tr h="72897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Пояс на халате мальчики завязывают ниже  пупка.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Пояс на халате девочки завязывают выше пупка, на талии.</a:t>
                      </a:r>
                      <a:endParaRPr lang="ru-RU" dirty="0"/>
                    </a:p>
                  </a:txBody>
                  <a:tcPr/>
                </a:tc>
              </a:tr>
              <a:tr h="3584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Уши мальчики  затыкают ладонями.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Уши девочки затыкают пальцами.</a:t>
                      </a:r>
                      <a:endParaRPr lang="ru-RU" dirty="0"/>
                    </a:p>
                  </a:txBody>
                  <a:tcPr/>
                </a:tc>
              </a:tr>
              <a:tr h="11788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Стараясь удобно устроиться в кресле, мальчики широко расставляют ноги, либо кладут стопу одной ноги на колено другой.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charset="0"/>
                          <a:cs typeface="Arial" charset="0"/>
                        </a:rPr>
                        <a:t>Стараясь удобно устроиться в кресле, девочки подворачивают под себя ногу.</a:t>
                      </a:r>
                      <a:endParaRPr lang="ru-RU" dirty="0"/>
                    </a:p>
                  </a:txBody>
                  <a:tcPr/>
                </a:tc>
              </a:tr>
              <a:tr h="716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Рассказывая секрет, мальчики просто понижают голос и наклоняют голову.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Девочки же прикрывают свой рот и ухо подружки ладонью. </a:t>
                      </a:r>
                      <a:endParaRPr lang="ru-RU" dirty="0"/>
                    </a:p>
                  </a:txBody>
                  <a:tcPr/>
                </a:tc>
              </a:tr>
              <a:tr h="906844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Чистя зубы, мальчики широко расставляют ноги и опираются свободной рукой на край раковины.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Чистя зубы, девочки упираются рукой в бок.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730" name="Picture 2" descr="C:\Users\александр\Desktop\Документы Оленьки\оформление\animal\698935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0"/>
            <a:ext cx="6556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1" name="Picture 3" descr="C:\Users\александр\Desktop\Документы Оленьки\оформление\animal\devohc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-100013"/>
            <a:ext cx="9525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ctrTitle"/>
          </p:nvPr>
        </p:nvSpPr>
        <p:spPr>
          <a:xfrm>
            <a:off x="250825" y="1214438"/>
            <a:ext cx="84645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0" y="404813"/>
            <a:ext cx="121062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/>
            </a:r>
            <a:br>
              <a:rPr lang="ru-RU">
                <a:cs typeface="Arial" charset="0"/>
              </a:rPr>
            </a:br>
            <a:endParaRPr lang="ru-RU" sz="900">
              <a:cs typeface="Arial" charset="0"/>
            </a:endParaRPr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250825" y="908050"/>
            <a:ext cx="83534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>
                <a:solidFill>
                  <a:srgbClr val="000000"/>
                </a:solidFill>
                <a:cs typeface="Arial" charset="0"/>
              </a:rPr>
              <a:t>Сформировать представления, какими должны быть мужчины и женщины, очень важно, но ограничиться этим нельзя. Надо помочь ребенку реализовать эти представления. Для этого, прежде всего, используются естественные и создаются проблемные ситуации, близкие жизненному опыту детей. Не малую роль играет и личный пример поведения взрослого, который воспитывает ребенка. 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1547813" y="333375"/>
            <a:ext cx="5111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  <p:pic>
        <p:nvPicPr>
          <p:cNvPr id="30727" name="Picture 3" descr="C:\Users\александр\Desktop\3850964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716338"/>
            <a:ext cx="330041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Documents and Settings\Admin\Рабочий стол\картинки для детского сада\ljudi-6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165475" y="1714500"/>
            <a:ext cx="59785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Monotype Corsiva" pitchFamily="66" charset="0"/>
              </a:rPr>
              <a:t>Удачи </a:t>
            </a:r>
            <a:r>
              <a:rPr lang="ru-RU" sz="6600" b="1">
                <a:solidFill>
                  <a:srgbClr val="002060"/>
                </a:solidFill>
                <a:latin typeface="Monotype Corsiva" pitchFamily="66" charset="0"/>
              </a:rPr>
              <a:t>Вам </a:t>
            </a:r>
            <a:r>
              <a:rPr lang="ru-RU" sz="6600" b="1" smtClean="0">
                <a:solidFill>
                  <a:srgbClr val="002060"/>
                </a:solidFill>
                <a:latin typeface="Monotype Corsiva" pitchFamily="66" charset="0"/>
              </a:rPr>
              <a:t>!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1747" name="Picture 5" descr="C:\Users\александр\AppData\Local\Temp\Rar$DI35.112\1c0391eb3b14a3855e93dd21ba4a7eb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28453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28625" cy="214312"/>
          </a:xfrm>
        </p:spPr>
        <p:txBody>
          <a:bodyPr rtlCol="0">
            <a:normAutofit fontScale="47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500063" y="428625"/>
            <a:ext cx="77866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3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Гендер – (от лат. </a:t>
            </a:r>
            <a:r>
              <a:rPr lang="en-US" sz="3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ru-RU" sz="3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«род»), социальный пол, пол как продукт культуры. Это комплексное понятие, которое включает в себя биологические, психологические и социальные аспекты.</a:t>
            </a:r>
          </a:p>
        </p:txBody>
      </p:sp>
      <p:pic>
        <p:nvPicPr>
          <p:cNvPr id="14341" name="Picture 5" descr="C:\Users\александр\AppData\Local\Temp\Rar$DI73.744\f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516563"/>
            <a:ext cx="94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"/>
            <a:ext cx="8286808" cy="10001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психологические трудности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250825" y="765175"/>
            <a:ext cx="86423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buFont typeface="Arial" charset="0"/>
              <a:buChar char="•"/>
            </a:pPr>
            <a:r>
              <a:rPr lang="ru-RU" sz="28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мальчиков на всех этапах формирования гендерной устойчивости требуются дополнительные усилия, без которых развитие автоматически идёт по женскому типу;</a:t>
            </a:r>
          </a:p>
          <a:p>
            <a:pPr indent="449263" algn="just">
              <a:buFont typeface="Arial" charset="0"/>
              <a:buChar char="•"/>
            </a:pPr>
            <a:r>
              <a:rPr lang="ru-RU" sz="28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мужские качества традиционно ценятся выше женских и давление на мальчиков в направлении дефеминизации значительно сильнее, чем на девочек в сторону демаскулинизации (женственный мальчик вызывает неодобрение, насмешки, а маскулинная девочка воспринимается спокойно и даже положительно);</a:t>
            </a:r>
          </a:p>
          <a:p>
            <a:pPr indent="449263" algn="just">
              <a:buFont typeface="Arial" charset="0"/>
              <a:buChar char="•"/>
            </a:pPr>
            <a:endParaRPr lang="ru-RU" sz="2800" b="1"/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571500" y="2928938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buFont typeface="Arial" charset="0"/>
              <a:buChar char="•"/>
            </a:pPr>
            <a:endParaRPr lang="ru-RU" sz="28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C:\Users\александр\AppData\Local\Temp\Rar$DI09.744\f1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5373688"/>
            <a:ext cx="609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85875" y="333375"/>
            <a:ext cx="71437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buFont typeface="Arial" charset="0"/>
              <a:buChar char="•"/>
            </a:pPr>
            <a:r>
              <a:rPr lang="ru-RU" sz="28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раннем детстве мальчики и девочки находятся под влиянием матерей и вообще женщин, поэтому с возрастом мальчиков необходимо переориентировать на мужские образцы поведения, так как нетипичное гендерное поведение в детстве имеет для мужчин, независимо от их сексуальной ориентации, множество отрицательных последствий.  </a:t>
            </a:r>
          </a:p>
        </p:txBody>
      </p:sp>
      <p:pic>
        <p:nvPicPr>
          <p:cNvPr id="16389" name="Picture 2" descr="C:\Users\александр\AppData\Local\Temp\Rar$DI01.744\f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365625"/>
            <a:ext cx="1200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Этапы формирования полового самосознания детей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 rot="10800000" flipV="1">
            <a:off x="571500" y="44450"/>
            <a:ext cx="83581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01638"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indent="401638"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indent="401638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От рождения до 3-х лет.</a:t>
            </a:r>
            <a:endParaRPr lang="ru-RU" sz="2400"/>
          </a:p>
          <a:p>
            <a:pPr indent="401638"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Учится управлять своим телом. Происходит первичная половая идентификация. Учится определять кто мальчик, кто девочка. Проявляет внимание к различным частям своего тела. </a:t>
            </a:r>
            <a:endParaRPr lang="ru-RU" sz="2400"/>
          </a:p>
          <a:p>
            <a:pPr indent="401638"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Нередко считает, что пол можно изменить-побыть мальчиком, потом девочкой или наоборот.  В играх мальчики более активны, девочки пассивны.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50" y="214313"/>
            <a:ext cx="8643938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ru-RU" sz="2800" b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Действия взрослых:</a:t>
            </a:r>
          </a:p>
          <a:p>
            <a:pPr indent="449263" algn="just" eaLnBrk="0" hangingPunct="0"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отношениях к мальчикам и девочкам проявлять ласку, нежность, любовь, внимание к физическим и эмоциональным потребностям детей. В общении с детьми эмоционально реагировать на их действия. Относится к ребенку адекватно его половой идентификации (отношения между членами семьи должны быть адекватны их половой идентификации).</a:t>
            </a:r>
          </a:p>
          <a:p>
            <a:pPr indent="449263" algn="just" eaLnBrk="0" hangingPunct="0"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Одевать детей в одежду, делать прическу в соответствии с их полом. Подчеркивать принадлежность к определенному кругу. Воспитывать гигиенические навыки. Мальчиков лучше обучать с помощью зрительного анализатора, девочек - с помощью слухового анализатора.</a:t>
            </a:r>
          </a:p>
        </p:txBody>
      </p:sp>
      <p:pic>
        <p:nvPicPr>
          <p:cNvPr id="18437" name="Picture 2" descr="C:\Users\александр\Desktop\babochka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0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250825" y="214313"/>
            <a:ext cx="86788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01638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Ребенок от 3-х до 4-х.</a:t>
            </a:r>
          </a:p>
          <a:p>
            <a:pPr indent="401638"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В этом возрасте ребенок различает пол окружающих его людей, но продолжает ассоциировать его с такими случайными признаками как одежда и прическа. Делает попытки без помощи взрослых разделять роли в играх в соответствии с полом участников игры. Мальчики начинают проявлять инициативу, активность, соревновательность. Начинают складываться интересы, ценностные ориентации, предпочтения определенных видов деятельности и способов поведения, характерных для мальчиков и девочек. Появляются первые представления о социальных ролях папы и мамы) сюжетно ролевая игра «Семья». </a:t>
            </a:r>
          </a:p>
        </p:txBody>
      </p:sp>
      <p:pic>
        <p:nvPicPr>
          <p:cNvPr id="19461" name="Picture 1" descr="C:\Users\александр\Desktop\Документы Оленьки\оформление\animal\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437063"/>
            <a:ext cx="20478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88" y="285750"/>
            <a:ext cx="8358187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ru-RU" sz="2800" b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Действия взрослых:</a:t>
            </a:r>
          </a:p>
          <a:p>
            <a:pPr indent="449263" algn="just"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Поощрять поведение детей, соответствующее их полу.  Направить свои усилия на формирование у детей наиболее полных представлений о себе - о своем теле, имени, возрасте, половой принадлежности. Развивать положительное отношение ребенка к себе. </a:t>
            </a:r>
          </a:p>
          <a:p>
            <a:pPr indent="449263" algn="just" eaLnBrk="0" hangingPunct="0"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доступной форме дать детям знания об общем и различном у мужчин и женщин. Рост, сила, прическа, одежда, манера поведения, тон речи, род занятий, различия в телосложении, прежде всего, те, которые доступны взору ребенка (нет необходимости углубляться в анатомические особенности).</a:t>
            </a:r>
          </a:p>
        </p:txBody>
      </p:sp>
      <p:pic>
        <p:nvPicPr>
          <p:cNvPr id="20485" name="Picture 2" descr="C:\Users\александр\Desktop\babochka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429132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Безымянный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8286750" cy="3714750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643563"/>
            <a:ext cx="4071938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01638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Дети от 4х до 6-ти лет.</a:t>
            </a:r>
          </a:p>
          <a:p>
            <a:pPr indent="401638"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Происходит формирование отношений между мальчиком и девочкой.  Они способны распределять роли в играх по половому принципу. Игры девочек происходят в ограниченном пространстве, мальчики осваивают всю близлежащую территорию - и горизонтальную, и вертикальную. Начинают интересоваться вопросами об устройстве и работе организма. </a:t>
            </a:r>
          </a:p>
          <a:p>
            <a:pPr indent="401638"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К 5-ти 6-ти годам дети знают свою половую принадлежность и осознают ее необратимость и неизменность. Играют в то, что увидели, при этом подражают отношениям родителей. </a:t>
            </a:r>
          </a:p>
          <a:p>
            <a:pPr indent="401638"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Появляются увлечения, пылкая влюбленность, причем предметом любви может быть любой взрослый из окружения ребенка. Начинается разделение детей в общении: мальчики дружат только с мальчиками, девочки - только с девочками. Мальчики активно (подсознательно) ищут пример для подражания.</a:t>
            </a:r>
          </a:p>
        </p:txBody>
      </p:sp>
      <p:pic>
        <p:nvPicPr>
          <p:cNvPr id="21509" name="Picture 1" descr="C:\Users\александр\Desktop\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5505450"/>
            <a:ext cx="15224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1245</Words>
  <Application>Microsoft Office PowerPoint</Application>
  <PresentationFormat>Экран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Консультация для родителей на тему: « Гендерное воспитания». </vt:lpstr>
      <vt:lpstr> </vt:lpstr>
      <vt:lpstr>психологические трудности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            Игры бродилки                              Игры с любимыми персонажами                                            Математические игры, игры с цифрами</vt:lpstr>
      <vt:lpstr>   </vt:lpstr>
      <vt:lpstr>   </vt:lpstr>
      <vt:lpstr> 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для начинающих старших воспитателей, заместителей заведующих по ВОР Тема: «Современные педагогические технологии в образовательном пространстве ГБДОУ» «Коммуникативные игры дошкольников  с учетом гендерных особенностей»</dc:title>
  <dc:creator>Надежда</dc:creator>
  <cp:lastModifiedBy>Надежда</cp:lastModifiedBy>
  <cp:revision>40</cp:revision>
  <dcterms:modified xsi:type="dcterms:W3CDTF">2019-05-16T11:26:23Z</dcterms:modified>
</cp:coreProperties>
</file>